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8" r:id="rId2"/>
  </p:sldMasterIdLst>
  <p:sldIdLst>
    <p:sldId id="260" r:id="rId3"/>
    <p:sldId id="391" r:id="rId4"/>
    <p:sldId id="397" r:id="rId5"/>
    <p:sldId id="401" r:id="rId6"/>
    <p:sldId id="402" r:id="rId7"/>
    <p:sldId id="399" r:id="rId8"/>
    <p:sldId id="398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081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24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1889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988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666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47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066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4938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1445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094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90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2897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3404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149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1317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303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8682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1556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99773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3647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62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00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863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111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16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77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371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774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90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244846-117C-4257-AA26-FBDACBC707A6}" type="datetimeFigureOut">
              <a:rPr lang="es-MX" smtClean="0"/>
              <a:t>25/06/2021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73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E6A193-4755-479A-BC6F-A7EBCA73B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C7C7BFA-1F04-47EF-80F0-12D7BBEFF2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51" r="-1" b="21131"/>
          <a:stretch/>
        </p:blipFill>
        <p:spPr>
          <a:xfrm>
            <a:off x="5302048" y="-478"/>
            <a:ext cx="6889954" cy="6858478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5A55B759-31A7-423C-9BC2-A8BC09FE9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F78796AF-79A0-47AC-BEFD-BFFC00F968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2F1FFF-5334-4D3F-A183-C68628EDE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129" y="3229784"/>
            <a:ext cx="3877056" cy="2249424"/>
          </a:xfrm>
        </p:spPr>
        <p:txBody>
          <a:bodyPr anchor="b">
            <a:noAutofit/>
          </a:bodyPr>
          <a:lstStyle/>
          <a:p>
            <a:pPr algn="l"/>
            <a:r>
              <a:rPr lang="es-MX" sz="5400" dirty="0" smtClean="0"/>
              <a:t>Centro de Atención a la</a:t>
            </a:r>
            <a:br>
              <a:rPr lang="es-MX" sz="5400" dirty="0" smtClean="0"/>
            </a:br>
            <a:r>
              <a:rPr lang="es-MX" sz="5400" dirty="0" smtClean="0"/>
              <a:t>Sociedad-</a:t>
            </a:r>
            <a:br>
              <a:rPr lang="es-MX" sz="5400" dirty="0" smtClean="0"/>
            </a:br>
            <a:r>
              <a:rPr lang="es-MX" sz="5400" dirty="0" smtClean="0"/>
              <a:t>Telefónica</a:t>
            </a:r>
            <a:endParaRPr lang="es-MX" sz="5400" dirty="0"/>
          </a:p>
        </p:txBody>
      </p:sp>
      <p:pic>
        <p:nvPicPr>
          <p:cNvPr id="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6185" y="119738"/>
            <a:ext cx="3412926" cy="11788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406;p21"/>
          <p:cNvSpPr txBox="1"/>
          <p:nvPr/>
        </p:nvSpPr>
        <p:spPr>
          <a:xfrm>
            <a:off x="246185" y="1368836"/>
            <a:ext cx="39088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tx1">
                    <a:lumMod val="95000"/>
                  </a:schemeClr>
                </a:solidFill>
                <a:ea typeface="Calibri"/>
                <a:cs typeface="Arial" panose="020B0604020202020204" pitchFamily="34" charset="0"/>
                <a:sym typeface="Calibri"/>
              </a:rPr>
              <a:t>Dirección de Tecnologías de Transparencia</a:t>
            </a:r>
            <a:endParaRPr sz="1200" dirty="0">
              <a:solidFill>
                <a:schemeClr val="tx1">
                  <a:lumMod val="95000"/>
                </a:schemeClr>
              </a:solidFill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43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Registro </a:t>
            </a:r>
            <a:r>
              <a:rPr lang="es-MX" dirty="0"/>
              <a:t>de solicitudes </a:t>
            </a:r>
            <a:r>
              <a:rPr lang="es-MX" dirty="0" smtClean="0"/>
              <a:t>recibidas en el CAST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590843" y="2820297"/>
            <a:ext cx="110009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Este </a:t>
            </a:r>
            <a:r>
              <a:rPr lang="es-MX" dirty="0" smtClean="0"/>
              <a:t> módulo permite a </a:t>
            </a:r>
            <a:r>
              <a:rPr lang="es-MX" dirty="0"/>
              <a:t>los organismos garantes </a:t>
            </a:r>
            <a:r>
              <a:rPr lang="es-MX" dirty="0" smtClean="0"/>
              <a:t>a </a:t>
            </a:r>
            <a:r>
              <a:rPr lang="es-MX" dirty="0"/>
              <a:t>través de su respectivo Centro de Atención a la Sociedad, </a:t>
            </a:r>
            <a:r>
              <a:rPr lang="es-MX" dirty="0" smtClean="0"/>
              <a:t>realizar el registro de solicitudes </a:t>
            </a:r>
            <a:r>
              <a:rPr lang="es-MX" dirty="0"/>
              <a:t>de información </a:t>
            </a:r>
            <a:r>
              <a:rPr lang="es-MX" dirty="0" smtClean="0"/>
              <a:t>que la ciudadanía presente mediante una llamada telefónica a los correspondientes </a:t>
            </a:r>
            <a:r>
              <a:rPr lang="es-MX" dirty="0"/>
              <a:t>sujetos obligados de su entidad federativa</a:t>
            </a:r>
            <a:r>
              <a:rPr lang="es-MX" dirty="0" smtClean="0"/>
              <a:t>.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b="1" dirty="0"/>
          </a:p>
        </p:txBody>
      </p:sp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333" y="4350663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ll, customer, relation, service, support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050" y="4685159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10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Registro de solicitudes DAI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154954" y="3115223"/>
            <a:ext cx="10759140" cy="2885613"/>
          </a:xfrm>
        </p:spPr>
        <p:txBody>
          <a:bodyPr>
            <a:normAutofit/>
          </a:bodyPr>
          <a:lstStyle/>
          <a:p>
            <a:r>
              <a:rPr lang="es-MX" dirty="0" smtClean="0"/>
              <a:t>Identificar tipo de persona: física o </a:t>
            </a:r>
            <a:r>
              <a:rPr lang="es-MX" b="1" dirty="0" smtClean="0">
                <a:solidFill>
                  <a:srgbClr val="FF0000"/>
                </a:solidFill>
              </a:rPr>
              <a:t>moral</a:t>
            </a:r>
            <a:r>
              <a:rPr lang="es-MX" dirty="0" smtClean="0">
                <a:solidFill>
                  <a:schemeClr val="tx1"/>
                </a:solidFill>
              </a:rPr>
              <a:t>*</a:t>
            </a:r>
          </a:p>
          <a:p>
            <a:r>
              <a:rPr lang="es-MX" dirty="0" smtClean="0"/>
              <a:t>El solicitante sólo tendrá disponibles como medios para recibir notificaciones las opciones de: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Acudir a la Unidad de Transparencia u oficina habilitada más cercana a tu domicilio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Estrados de la unidad de Transparencia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Correo electrónico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Domicilio</a:t>
            </a:r>
          </a:p>
          <a:p>
            <a:pPr>
              <a:lnSpc>
                <a:spcPts val="1200"/>
              </a:lnSpc>
              <a:spcBef>
                <a:spcPts val="1200"/>
              </a:spcBef>
            </a:pPr>
            <a:r>
              <a:rPr lang="es-MX" dirty="0" smtClean="0"/>
              <a:t>Informar sobre el aviso de privacidad</a:t>
            </a:r>
          </a:p>
          <a:p>
            <a:pPr>
              <a:lnSpc>
                <a:spcPts val="1200"/>
              </a:lnSpc>
              <a:spcBef>
                <a:spcPts val="1200"/>
              </a:spcBef>
            </a:pPr>
            <a:r>
              <a:rPr lang="es-MX" dirty="0" smtClean="0"/>
              <a:t>Proporcionar el folio de la solicitud y si se requiere enviar el acuse de solicitud por correo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590843" y="2468892"/>
            <a:ext cx="110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En el registro de solicitudes de Acceso a la Información se debe: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80624" y="6212105"/>
            <a:ext cx="91843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 Requiere el registro de los </a:t>
            </a:r>
            <a:r>
              <a:rPr lang="es-MX" sz="1600" dirty="0"/>
              <a:t>datos del representante </a:t>
            </a:r>
            <a:r>
              <a:rPr lang="es-MX" sz="1600" dirty="0" smtClean="0"/>
              <a:t>legal</a:t>
            </a:r>
            <a:endParaRPr lang="es-MX" sz="1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756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154954" y="3115223"/>
            <a:ext cx="10759140" cy="2885613"/>
          </a:xfrm>
        </p:spPr>
        <p:txBody>
          <a:bodyPr>
            <a:normAutofit/>
          </a:bodyPr>
          <a:lstStyle/>
          <a:p>
            <a:r>
              <a:rPr lang="es-MX" dirty="0" smtClean="0"/>
              <a:t>Identificar quién presenta la solicitud: Titular o </a:t>
            </a:r>
            <a:r>
              <a:rPr lang="es-MX" b="1" dirty="0" smtClean="0">
                <a:solidFill>
                  <a:srgbClr val="FF0000"/>
                </a:solidFill>
              </a:rPr>
              <a:t>representante legal</a:t>
            </a:r>
            <a:r>
              <a:rPr lang="es-MX" dirty="0" smtClean="0">
                <a:solidFill>
                  <a:schemeClr val="tx1"/>
                </a:solidFill>
              </a:rPr>
              <a:t>*</a:t>
            </a:r>
          </a:p>
          <a:p>
            <a:r>
              <a:rPr lang="es-MX" dirty="0" smtClean="0"/>
              <a:t>Deberá indicar el tipo de derecho ejercido (ARCOP)</a:t>
            </a:r>
            <a:endParaRPr lang="es-MX" dirty="0"/>
          </a:p>
          <a:p>
            <a:r>
              <a:rPr lang="es-MX" dirty="0" smtClean="0"/>
              <a:t>El solicitante deberá precisar si los datos solicitados corresponden a una persona: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Titular</a:t>
            </a:r>
            <a:endParaRPr lang="es-MX" dirty="0"/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Menor de edad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Persona en estado de interdicción o incapacidad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Persona </a:t>
            </a:r>
            <a:r>
              <a:rPr lang="es-MX" dirty="0" smtClean="0"/>
              <a:t>fallecida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90843" y="2468892"/>
            <a:ext cx="110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En el registro de solicitudes de Datos Personales se debe: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80624" y="6212105"/>
            <a:ext cx="91843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* Requiere el registro también de los </a:t>
            </a:r>
            <a:r>
              <a:rPr lang="es-MX" sz="1600" dirty="0"/>
              <a:t>datos del </a:t>
            </a:r>
            <a:r>
              <a:rPr lang="es-MX" sz="1600" dirty="0" smtClean="0"/>
              <a:t>representado</a:t>
            </a:r>
            <a:endParaRPr lang="es-MX" sz="1600" dirty="0"/>
          </a:p>
          <a:p>
            <a:endParaRPr lang="es-MX" dirty="0"/>
          </a:p>
        </p:txBody>
      </p:sp>
      <p:sp>
        <p:nvSpPr>
          <p:cNvPr id="7" name="Título 1"/>
          <p:cNvSpPr txBox="1">
            <a:spLocks/>
          </p:cNvSpPr>
          <p:nvPr/>
        </p:nvSpPr>
        <p:spPr bwMode="gray">
          <a:xfrm>
            <a:off x="1092201" y="980841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Registro de solicitudes ARCOP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28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154954" y="3115223"/>
            <a:ext cx="10759140" cy="2885613"/>
          </a:xfrm>
        </p:spPr>
        <p:txBody>
          <a:bodyPr>
            <a:normAutofit/>
          </a:bodyPr>
          <a:lstStyle/>
          <a:p>
            <a:r>
              <a:rPr lang="es-MX" dirty="0" smtClean="0"/>
              <a:t>El solicitante sólo tendrá disponibles como medios para recibir notificaciones las opciones de: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Acudir a la Unidad de Transparencia u oficina habilitada más cercana a tu domicilio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Estrados de la unidad de Transparencia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/>
              <a:t>Correo electrónico</a:t>
            </a:r>
          </a:p>
          <a:p>
            <a:pPr marL="971550" lvl="2" indent="-171450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dirty="0" smtClean="0"/>
              <a:t>Domicilio</a:t>
            </a:r>
          </a:p>
          <a:p>
            <a:pPr>
              <a:lnSpc>
                <a:spcPts val="1200"/>
              </a:lnSpc>
              <a:spcBef>
                <a:spcPts val="1200"/>
              </a:spcBef>
            </a:pPr>
            <a:r>
              <a:rPr lang="es-MX" dirty="0" smtClean="0"/>
              <a:t>Informar sobre el aviso de privacidad</a:t>
            </a:r>
          </a:p>
          <a:p>
            <a:pPr>
              <a:lnSpc>
                <a:spcPts val="1200"/>
              </a:lnSpc>
              <a:spcBef>
                <a:spcPts val="1200"/>
              </a:spcBef>
            </a:pPr>
            <a:r>
              <a:rPr lang="es-MX" dirty="0" smtClean="0"/>
              <a:t>Proporcionar el folio de la solicitud y si se requiere enviar el acuse de solicitud por correo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590843" y="2468892"/>
            <a:ext cx="11000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En el registro de solicitudes de Datos Personales se debe: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 bwMode="gray">
          <a:xfrm>
            <a:off x="1092201" y="980841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Registro de solicitudes ARCOP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044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Consulta de Historial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3065357"/>
            <a:ext cx="11096625" cy="218122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" y="4752975"/>
            <a:ext cx="3042678" cy="210502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47687" y="2349651"/>
            <a:ext cx="110009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El usuario CAST podrá dar seguimiento a las solicitudes registradas, mediante la consulta del historial.</a:t>
            </a:r>
            <a:endParaRPr lang="es-MX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33053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4" y="461681"/>
            <a:ext cx="9604135" cy="581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3395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324</Words>
  <Application>Microsoft Office PowerPoint</Application>
  <PresentationFormat>Panorámica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</vt:lpstr>
      <vt:lpstr>Wingdings 3</vt:lpstr>
      <vt:lpstr>Office Theme</vt:lpstr>
      <vt:lpstr>Sala de reuniones Ion</vt:lpstr>
      <vt:lpstr>Centro de Atención a la Sociedad- Telefónica</vt:lpstr>
      <vt:lpstr>Registro de solicitudes recibidas en el CAST</vt:lpstr>
      <vt:lpstr>Registro de solicitudes DAI</vt:lpstr>
      <vt:lpstr>Presentación de PowerPoint</vt:lpstr>
      <vt:lpstr>Presentación de PowerPoint</vt:lpstr>
      <vt:lpstr>Consulta de Historial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Solicitudes de Información 2.0</dc:title>
  <dc:creator>Samuel Antonio Partida Contreras</dc:creator>
  <cp:lastModifiedBy>behesu</cp:lastModifiedBy>
  <cp:revision>12</cp:revision>
  <dcterms:created xsi:type="dcterms:W3CDTF">2021-04-05T20:01:48Z</dcterms:created>
  <dcterms:modified xsi:type="dcterms:W3CDTF">2021-06-25T19:26:40Z</dcterms:modified>
</cp:coreProperties>
</file>